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"/>
      <p:regular r:id="rId15"/>
      <p:bold r:id="rId16"/>
      <p:italic r:id="rId17"/>
      <p:boldItalic r:id="rId18"/>
    </p:embeddedFont>
    <p:embeddedFont>
      <p:font typeface="Sair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ira-bold.fntdata"/><Relationship Id="rId11" Type="http://schemas.openxmlformats.org/officeDocument/2006/relationships/slide" Target="slides/slide7.xml"/><Relationship Id="rId22" Type="http://schemas.openxmlformats.org/officeDocument/2006/relationships/font" Target="fonts/Saira-boldItalic.fntdata"/><Relationship Id="rId10" Type="http://schemas.openxmlformats.org/officeDocument/2006/relationships/slide" Target="slides/slide6.xml"/><Relationship Id="rId21" Type="http://schemas.openxmlformats.org/officeDocument/2006/relationships/font" Target="fonts/Sair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Saira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793790" y="675203"/>
            <a:ext cx="5387102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aira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Quester</a:t>
            </a:r>
            <a:endParaRPr b="0" i="0" sz="420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793800" y="1671751"/>
            <a:ext cx="7556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4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50"/>
              <a:buFont typeface="Saira"/>
              <a:buNone/>
            </a:pPr>
            <a:r>
              <a:rPr b="0" i="0" lang="en-US" sz="80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Adaptive AI Learning Ecosystem</a:t>
            </a:r>
            <a:endParaRPr b="0" i="0" sz="80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6035040"/>
            <a:ext cx="755642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"A living AI learner that grows with you — not for you."</a:t>
            </a:r>
            <a:endParaRPr b="0" i="0" sz="16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6622256"/>
            <a:ext cx="755642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GenAI Hackathon 2025</a:t>
            </a: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• Theme: EduTech</a:t>
            </a:r>
            <a:endParaRPr b="0" i="0" sz="16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7209473"/>
            <a:ext cx="755642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Credible Create | Anshuman | Shashank Mishra</a:t>
            </a:r>
            <a:endParaRPr b="0" i="0" sz="1650" u="none" cap="none" strike="noStrike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00" y="244200"/>
            <a:ext cx="6196749" cy="79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976850" y="476325"/>
            <a:ext cx="12977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450"/>
              <a:buFont typeface="Saira"/>
              <a:buNone/>
            </a:pPr>
            <a:r>
              <a:rPr lang="en-US" sz="74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Credible Create </a:t>
            </a:r>
            <a:endParaRPr b="0" i="0" sz="7450" u="none" cap="none" strike="noStrike"/>
          </a:p>
        </p:txBody>
      </p:sp>
      <p:sp>
        <p:nvSpPr>
          <p:cNvPr id="216" name="Google Shape;216;p22"/>
          <p:cNvSpPr/>
          <p:nvPr/>
        </p:nvSpPr>
        <p:spPr>
          <a:xfrm>
            <a:off x="976839" y="3354338"/>
            <a:ext cx="3174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0"/>
              <a:buFont typeface="Saira"/>
              <a:buNone/>
            </a:pPr>
            <a:r>
              <a:rPr lang="en-US" sz="24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Anshuman Shukla </a:t>
            </a:r>
            <a:endParaRPr b="0" i="0" sz="2450" u="none" cap="none" strike="noStrike"/>
          </a:p>
        </p:txBody>
      </p:sp>
      <p:sp>
        <p:nvSpPr>
          <p:cNvPr id="217" name="Google Shape;217;p22"/>
          <p:cNvSpPr txBox="1"/>
          <p:nvPr/>
        </p:nvSpPr>
        <p:spPr>
          <a:xfrm>
            <a:off x="842125" y="3833850"/>
            <a:ext cx="3000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Shashank Mishra </a:t>
            </a:r>
            <a:r>
              <a:rPr lang="en-US" sz="245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endParaRPr sz="2450">
              <a:solidFill>
                <a:schemeClr val="dk1"/>
              </a:solidFill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842125" y="2478450"/>
            <a:ext cx="3000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Team members </a:t>
            </a:r>
            <a:endParaRPr sz="2450">
              <a:solidFill>
                <a:schemeClr val="dk1"/>
              </a:solidFill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150" y="0"/>
            <a:ext cx="421924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592025" y="5843000"/>
            <a:ext cx="79317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5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Thankyou</a:t>
            </a:r>
            <a:endParaRPr sz="7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6280202" y="476175"/>
            <a:ext cx="871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37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Problem Statement </a:t>
            </a:r>
            <a:br>
              <a:rPr lang="en-US" sz="37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</a:br>
            <a:r>
              <a:rPr b="0" i="0" lang="en-US" sz="37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The Learning Crisis We Face Today</a:t>
            </a:r>
            <a:endParaRPr b="0" i="0" sz="3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280190" y="2624614"/>
            <a:ext cx="3664744" cy="2795707"/>
          </a:xfrm>
          <a:prstGeom prst="roundRect">
            <a:avLst>
              <a:gd fmla="val 7302" name="adj"/>
            </a:avLst>
          </a:prstGeom>
          <a:solidFill>
            <a:srgbClr val="030303"/>
          </a:solidFill>
          <a:ln cap="flat" cmpd="sng" w="22850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529864" y="2874288"/>
            <a:ext cx="316539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One-Size-Fits-All Approach</a:t>
            </a:r>
            <a:endParaRPr b="0" i="0" sz="22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529864" y="3719036"/>
            <a:ext cx="316539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Traditional platforms force rigid pathways that ignore individual cognitive patterns and learning styles.</a:t>
            </a:r>
            <a:endParaRPr b="0" i="0" sz="17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0171748" y="2624614"/>
            <a:ext cx="3664863" cy="2795707"/>
          </a:xfrm>
          <a:prstGeom prst="roundRect">
            <a:avLst>
              <a:gd fmla="val 7302" name="adj"/>
            </a:avLst>
          </a:prstGeom>
          <a:solidFill>
            <a:srgbClr val="030303"/>
          </a:solidFill>
          <a:ln cap="flat" cmpd="sng" w="22850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0421422" y="2874288"/>
            <a:ext cx="31655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Content Overload Paralysis</a:t>
            </a:r>
            <a:endParaRPr b="0" i="0" sz="22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10421422" y="3719036"/>
            <a:ext cx="31655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Learners drown in endless resources with no intelligent guidance on skill level or learning preferences.</a:t>
            </a:r>
            <a:endParaRPr b="0" i="0" sz="17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6280190" y="5647134"/>
            <a:ext cx="7556421" cy="1715572"/>
          </a:xfrm>
          <a:prstGeom prst="roundRect">
            <a:avLst>
              <a:gd fmla="val 11900" name="adj"/>
            </a:avLst>
          </a:prstGeom>
          <a:solidFill>
            <a:srgbClr val="030303"/>
          </a:solidFill>
          <a:ln cap="flat" cmpd="sng" w="22850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6529864" y="5896808"/>
            <a:ext cx="342114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Static AI That Can't Evolve</a:t>
            </a:r>
            <a:endParaRPr b="0" i="0" sz="22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6529864" y="6387227"/>
            <a:ext cx="705707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Current AI tutors lack memory and adaptation — restarting every session, never understanding how you learn.</a:t>
            </a:r>
            <a:endParaRPr b="0" i="0" sz="17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415138" y="330500"/>
            <a:ext cx="1301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Proposed Solution</a:t>
            </a:r>
            <a:br>
              <a:rPr lang="en-US" sz="44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</a:br>
            <a:r>
              <a:rPr b="0" i="0" lang="en-US" sz="44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Our Vision</a:t>
            </a:r>
            <a:endParaRPr b="0" i="0" sz="44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305398" y="2147125"/>
            <a:ext cx="5335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We reimagine learning as a </a:t>
            </a: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living system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that adapts to your mind — in real time.</a:t>
            </a:r>
            <a:endParaRPr b="0" i="0" sz="17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305398" y="3052600"/>
            <a:ext cx="5335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C8337"/>
              </a:buClr>
              <a:buSzPts val="1750"/>
              <a:buFont typeface="Roboto"/>
              <a:buNone/>
            </a:pPr>
            <a:r>
              <a:rPr b="1" lang="en-US" sz="2350">
                <a:solidFill>
                  <a:srgbClr val="FC8337"/>
                </a:solidFill>
                <a:latin typeface="Roboto"/>
                <a:ea typeface="Roboto"/>
                <a:cs typeface="Roboto"/>
                <a:sym typeface="Roboto"/>
              </a:rPr>
              <a:t>Quester 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creates a </a:t>
            </a:r>
            <a:r>
              <a:rPr b="0" i="1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living learning ecosystem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that mirrors each user's cognitive behavior and adapts dynamically.</a:t>
            </a:r>
            <a:endParaRPr b="0" i="0" sz="17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220050" y="5301175"/>
            <a:ext cx="55065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It transforms education from </a:t>
            </a:r>
            <a:r>
              <a:rPr b="1" i="0" lang="en-US" sz="20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static content consumption</a:t>
            </a:r>
            <a:r>
              <a:rPr b="0" i="0" lang="en-US" sz="20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1" i="0" lang="en-US" sz="20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adaptive cognitive evolution.</a:t>
            </a:r>
            <a:endParaRPr b="0" i="0" sz="2050" u="none" cap="none" strike="noStrike"/>
          </a:p>
        </p:txBody>
      </p:sp>
      <p:pic>
        <p:nvPicPr>
          <p:cNvPr descr="preencoded.png"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5725" y="1429400"/>
            <a:ext cx="8320051" cy="53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6280190" y="137612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Built on Cutting-Edge Technology</a:t>
            </a:r>
            <a:endParaRPr b="0" i="0" sz="445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6280190" y="3360658"/>
            <a:ext cx="3501509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aira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Frontend &amp; Visualization</a:t>
            </a:r>
            <a:endParaRPr b="0" i="0" sz="26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6280190" y="4438055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Dynamic, responsive user interfaces</a:t>
            </a:r>
            <a:endParaRPr b="0" i="0" sz="17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6280190" y="5243155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React flow 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Interactive skill genome visualizations</a:t>
            </a:r>
            <a:endParaRPr b="0" i="0" sz="17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6280190" y="6048256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TailwindCSS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Modern, futuristic design system</a:t>
            </a:r>
            <a:endParaRPr b="0" i="0" sz="17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10342721" y="3360658"/>
            <a:ext cx="3501509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aira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Backend &amp; Intelligence</a:t>
            </a:r>
            <a:endParaRPr b="0" i="0" sz="26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10342721" y="4438055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Scalable API architecture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0342721" y="5243155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Gemini AI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Natural language understanding</a:t>
            </a:r>
            <a:endParaRPr b="0" i="0" sz="17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10342721" y="6048256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supa</a:t>
            </a: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Real-time data synchronization</a:t>
            </a:r>
            <a:endParaRPr b="0" i="0" sz="17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346090" y="36421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Prototype Ready</a:t>
            </a:r>
            <a:endParaRPr b="0" i="0" sz="445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346100" y="1073125"/>
            <a:ext cx="13719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Saira"/>
              <a:buNone/>
            </a:pPr>
            <a:r>
              <a:rPr b="0" i="0" lang="en-US" sz="61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Learn. Evolve. Repeat.</a:t>
            </a:r>
            <a:endParaRPr b="0" i="0" sz="61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8502440" y="1463130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Let's redefine learning together!</a:t>
            </a:r>
            <a:endParaRPr b="0" i="0" sz="220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625" y="2506513"/>
            <a:ext cx="98488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75" y="3152659"/>
            <a:ext cx="2813047" cy="2105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158865" y="296596"/>
            <a:ext cx="913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1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Solution Overview </a:t>
            </a:r>
            <a:br>
              <a:rPr lang="en-US" sz="415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</a:br>
            <a:r>
              <a:rPr b="0" i="0" lang="en-US" sz="41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The Cognitive Quest Learning Loop</a:t>
            </a:r>
            <a:endParaRPr b="0" i="0" sz="415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1743789" y="34159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Cognitive Mirror</a:t>
            </a:r>
            <a:endParaRPr b="0" i="0" sz="220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793790" y="3906322"/>
            <a:ext cx="3785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analyzes learning patterns, preferences, and cognitive strengths through continuous interaction.</a:t>
            </a:r>
            <a:endParaRPr b="0" i="0" sz="1750" u="none" cap="none" strike="noStrike"/>
          </a:p>
        </p:txBody>
      </p:sp>
      <p:pic>
        <p:nvPicPr>
          <p:cNvPr descr="preencoded.png"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1411" y="376094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9937790" y="21895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Skill Genome</a:t>
            </a:r>
            <a:endParaRPr b="0" i="0" sz="220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9937790" y="2679978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Dynamic visualization tracks skill development, confidence levels, and knowledge gaps over time.</a:t>
            </a:r>
            <a:endParaRPr b="0" i="0" sz="1750" u="none" cap="none" strike="noStrike"/>
          </a:p>
        </p:txBody>
      </p:sp>
      <p:pic>
        <p:nvPicPr>
          <p:cNvPr descr="preencoded.png" id="130" name="Google Shape;1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0307" y="2809875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9937790" y="46421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Project Playground</a:t>
            </a:r>
            <a:endParaRPr b="0" i="0" sz="22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9937790" y="5132546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Intelligent recommendations connect learners with precisely matched resources and learning experiences.</a:t>
            </a:r>
            <a:endParaRPr b="0" i="0" sz="1750" u="none" cap="none" strike="noStrike"/>
          </a:p>
        </p:txBody>
      </p:sp>
      <p:pic>
        <p:nvPicPr>
          <p:cNvPr descr="preencoded.png" id="134" name="Google Shape;13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4533" y="5536049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This continuous cycle ensures the system </a:t>
            </a:r>
            <a:r>
              <a:rPr b="1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evolves alongside each learner</a:t>
            </a: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, creating increasingly personalized experiences with every interaction.</a:t>
            </a:r>
            <a:endParaRPr b="0" i="0" sz="17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787956" y="620435"/>
            <a:ext cx="10208300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ai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Powerful Features Built for Intelligence</a:t>
            </a:r>
            <a:endParaRPr b="0" i="0" sz="4400" u="none" cap="none" strike="noStrike"/>
          </a:p>
        </p:txBody>
      </p:sp>
      <p:pic>
        <p:nvPicPr>
          <p:cNvPr descr="preencoded.png"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56" y="1774388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1519595" y="1851779"/>
            <a:ext cx="3203496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Adaptive Learning Paths</a:t>
            </a:r>
            <a:endParaRPr b="0" i="0" sz="220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1519595" y="2338626"/>
            <a:ext cx="5654873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Dynamic curriculum adjusts difficulty, pacing, and content type based on real-time performance and engagement data.</a:t>
            </a:r>
            <a:endParaRPr b="0" i="0" sz="1750" u="none" cap="none" strike="noStrike"/>
          </a:p>
        </p:txBody>
      </p:sp>
      <p:pic>
        <p:nvPicPr>
          <p:cNvPr descr="preencoded.png" id="147" name="Google Shape;1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5813" y="1774388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8187452" y="1851779"/>
            <a:ext cx="3454360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Skill Genome Visualization</a:t>
            </a:r>
            <a:endParaRPr b="0" i="0" sz="22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8187452" y="2338626"/>
            <a:ext cx="5654993" cy="720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Interactive knowledge maps reveal connections between skills, highlight growth areas, and track mastery levels.</a:t>
            </a:r>
            <a:endParaRPr b="0" i="0" sz="1750" u="none" cap="none" strike="noStrike"/>
          </a:p>
        </p:txBody>
      </p:sp>
      <p:pic>
        <p:nvPicPr>
          <p:cNvPr descr="preencoded.png" id="150" name="Google Shape;1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956" y="3869412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1519595" y="3946803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Gemini AI Integration</a:t>
            </a:r>
            <a:endParaRPr b="0" i="0" sz="22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1519595" y="4433649"/>
            <a:ext cx="5654873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Powered by Google's advanced AI for natural language processing, content curation, and intelligent recommendations.</a:t>
            </a:r>
            <a:endParaRPr b="0" i="0" sz="1750" u="none" cap="none" strike="noStrike"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5813" y="3869412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8187452" y="3946803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Confidence Scoring</a:t>
            </a:r>
            <a:endParaRPr b="0" i="0" sz="22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8187452" y="4433649"/>
            <a:ext cx="5654993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Measures not just what you know, but how confident you are — addressing imposter syndrome and knowledge gaps.</a:t>
            </a:r>
            <a:endParaRPr b="0" i="0" sz="1750" u="none" cap="none" strike="noStrike"/>
          </a:p>
        </p:txBody>
      </p:sp>
      <p:pic>
        <p:nvPicPr>
          <p:cNvPr descr="preencoded.png" id="156" name="Google Shape;15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956" y="5964436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1519595" y="6041827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Cognitive Avatar</a:t>
            </a:r>
            <a:endParaRPr b="0" i="0" sz="220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1519595" y="6528673"/>
            <a:ext cx="5654873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Your personal AI learning companion remembers your journey, celebrates wins, and provides contextual guidance.</a:t>
            </a:r>
            <a:endParaRPr b="0" i="0" sz="1750" u="none" cap="none" strike="noStrike"/>
          </a:p>
        </p:txBody>
      </p:sp>
      <p:pic>
        <p:nvPicPr>
          <p:cNvPr descr="preencoded.png" id="159" name="Google Shape;15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5813" y="5964436"/>
            <a:ext cx="450294" cy="45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8187452" y="6041827"/>
            <a:ext cx="3282553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Collaborative Intelligence</a:t>
            </a:r>
            <a:endParaRPr b="0" i="0" sz="22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8187452" y="6528673"/>
            <a:ext cx="5654993" cy="720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Learn from peer patterns while maintaining privacy — the system improves from collective learning behaviors.</a:t>
            </a:r>
            <a:endParaRPr b="0" i="0" sz="175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793790" y="576387"/>
            <a:ext cx="6282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aira"/>
              <a:buNone/>
            </a:pPr>
            <a:r>
              <a:rPr lang="en-US" sz="29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Targeted Audience </a:t>
            </a:r>
            <a:br>
              <a:rPr lang="en-US" sz="29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</a:br>
            <a:r>
              <a:rPr b="0" i="0" lang="en-US" sz="29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</a:t>
            </a:r>
            <a:r>
              <a:rPr b="0" i="0" lang="en-US" sz="29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esigned for Every Learning Journey</a:t>
            </a:r>
            <a:endParaRPr b="0" i="0" sz="2900" u="none" cap="none" strike="noStrike"/>
          </a:p>
        </p:txBody>
      </p:sp>
      <p:sp>
        <p:nvSpPr>
          <p:cNvPr id="170" name="Google Shape;170;p20"/>
          <p:cNvSpPr/>
          <p:nvPr/>
        </p:nvSpPr>
        <p:spPr>
          <a:xfrm>
            <a:off x="793790" y="1724382"/>
            <a:ext cx="7556421" cy="1321356"/>
          </a:xfrm>
          <a:prstGeom prst="roundRect">
            <a:avLst>
              <a:gd fmla="val 5536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793790" y="1709142"/>
            <a:ext cx="7556421" cy="60960"/>
          </a:xfrm>
          <a:prstGeom prst="roundRect">
            <a:avLst>
              <a:gd fmla="val 217674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350901" y="1503283"/>
            <a:ext cx="442198" cy="442198"/>
          </a:xfrm>
          <a:prstGeom prst="roundRect">
            <a:avLst>
              <a:gd fmla="val 206785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4483537" y="1613773"/>
            <a:ext cx="176808" cy="221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aira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1</a:t>
            </a:r>
            <a:endParaRPr b="0" i="0" sz="13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956429" y="2092881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Saira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Students</a:t>
            </a:r>
            <a:endParaRPr b="0" i="0" sz="14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956429" y="2411611"/>
            <a:ext cx="7231142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Personalized learning paths that adapt to individual pace, style, and cognitive strengths for better comprehension.</a:t>
            </a:r>
            <a:endParaRPr b="0" i="0" sz="115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793790" y="3414236"/>
            <a:ext cx="7556421" cy="1085612"/>
          </a:xfrm>
          <a:prstGeom prst="roundRect">
            <a:avLst>
              <a:gd fmla="val 6738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93790" y="3398996"/>
            <a:ext cx="7556421" cy="60960"/>
          </a:xfrm>
          <a:prstGeom prst="roundRect">
            <a:avLst>
              <a:gd fmla="val 217674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4350901" y="3193137"/>
            <a:ext cx="442198" cy="442198"/>
          </a:xfrm>
          <a:prstGeom prst="roundRect">
            <a:avLst>
              <a:gd fmla="val 206785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4483537" y="3303627"/>
            <a:ext cx="176808" cy="221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aira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2</a:t>
            </a:r>
            <a:endParaRPr b="0" i="0" sz="13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956429" y="378273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Saira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Educators</a:t>
            </a:r>
            <a:endParaRPr b="0" i="0" sz="14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956429" y="4101465"/>
            <a:ext cx="723114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AI-powered insights into student learning patterns enable targeted interventions and curriculum optimization.</a:t>
            </a:r>
            <a:endParaRPr b="0" i="0" sz="115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793790" y="4868347"/>
            <a:ext cx="7556421" cy="1085612"/>
          </a:xfrm>
          <a:prstGeom prst="roundRect">
            <a:avLst>
              <a:gd fmla="val 6738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793790" y="4853107"/>
            <a:ext cx="7556421" cy="60960"/>
          </a:xfrm>
          <a:prstGeom prst="roundRect">
            <a:avLst>
              <a:gd fmla="val 217674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4350901" y="4647248"/>
            <a:ext cx="442198" cy="442198"/>
          </a:xfrm>
          <a:prstGeom prst="roundRect">
            <a:avLst>
              <a:gd fmla="val 206785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4483537" y="4757738"/>
            <a:ext cx="176808" cy="221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aira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3</a:t>
            </a:r>
            <a:endParaRPr b="0" i="0" sz="13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956429" y="523684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Saira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Corporate Teams</a:t>
            </a:r>
            <a:endParaRPr b="0" i="0" sz="14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956429" y="5555575"/>
            <a:ext cx="723114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Scalable upskilling programs that track skill development and adapt training to workforce needs in real-time.</a:t>
            </a:r>
            <a:endParaRPr b="0" i="0" sz="11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793790" y="6322457"/>
            <a:ext cx="7556421" cy="1085612"/>
          </a:xfrm>
          <a:prstGeom prst="roundRect">
            <a:avLst>
              <a:gd fmla="val 6738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793790" y="6307217"/>
            <a:ext cx="7556421" cy="60960"/>
          </a:xfrm>
          <a:prstGeom prst="roundRect">
            <a:avLst>
              <a:gd fmla="val 217674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4350901" y="6101358"/>
            <a:ext cx="442198" cy="442198"/>
          </a:xfrm>
          <a:prstGeom prst="roundRect">
            <a:avLst>
              <a:gd fmla="val 206785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4483537" y="6211848"/>
            <a:ext cx="176808" cy="221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Saira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4</a:t>
            </a:r>
            <a:endParaRPr b="0" i="0" sz="13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956429" y="6690955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50"/>
              <a:buFont typeface="Saira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EdTech Platforms</a:t>
            </a:r>
            <a:endParaRPr b="0" i="0" sz="14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956429" y="7009686"/>
            <a:ext cx="723114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Integration-ready cognitive layer that transforms static content delivery into dynamic, adaptive experiences.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793790" y="784741"/>
            <a:ext cx="1105042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Measurable Impact on Learning Outcomes</a:t>
            </a:r>
            <a:endParaRPr b="0" i="0" sz="4450" u="none" cap="none" strike="noStrike"/>
          </a:p>
        </p:txBody>
      </p:sp>
      <p:pic>
        <p:nvPicPr>
          <p:cNvPr descr="preencoded.png"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88833"/>
            <a:ext cx="4885015" cy="36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6239828" y="2202180"/>
            <a:ext cx="3660338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Saira"/>
              <a:buNone/>
            </a:pPr>
            <a:r>
              <a:rPr b="0" i="0" lang="en-US" sz="58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3.5x</a:t>
            </a:r>
            <a:endParaRPr b="0" i="0" sz="58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6652379" y="32339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Higher Engagement</a:t>
            </a:r>
            <a:endParaRPr b="0" i="0" sz="22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6239828" y="3815120"/>
            <a:ext cx="366033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Personalized pathways keep learners actively participating versus passive consumption</a:t>
            </a:r>
            <a:endParaRPr b="0" i="0" sz="17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10183654" y="2202180"/>
            <a:ext cx="3660458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Saira"/>
              <a:buNone/>
            </a:pPr>
            <a:r>
              <a:rPr b="0" i="0" lang="en-US" sz="58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2.2x</a:t>
            </a:r>
            <a:endParaRPr b="0" i="0" sz="58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10596205" y="32339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Faster Skill Mastery</a:t>
            </a:r>
            <a:endParaRPr b="0" i="0" sz="220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10183654" y="3815120"/>
            <a:ext cx="36604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Adaptive difficulty prevents frustration and boredom — the top reasons learners quit</a:t>
            </a:r>
            <a:endParaRPr b="0" i="0" sz="175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1133951" y="6463784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"Cognitive Quest creates personalized learning that adapts like a human brain — scalable, measurable, and cognitive by design."</a:t>
            </a:r>
            <a:endParaRPr b="0" i="0" sz="17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793790" y="6208633"/>
            <a:ext cx="30480" cy="1236107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12210100" y="7374900"/>
            <a:ext cx="2420400" cy="854700"/>
          </a:xfrm>
          <a:prstGeom prst="rect">
            <a:avLst/>
          </a:prstGeom>
          <a:solidFill>
            <a:srgbClr val="0303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